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Nunito Semi Bold"/>
      <p:regular r:id="rId15"/>
    </p:embeddedFont>
    <p:embeddedFont>
      <p:font typeface="Nunito Semi Bold"/>
      <p:regular r:id="rId16"/>
    </p:embeddedFont>
    <p:embeddedFont>
      <p:font typeface="Nunito Semi Bold"/>
      <p:regular r:id="rId17"/>
    </p:embeddedFont>
    <p:embeddedFont>
      <p:font typeface="Nunito Semi Bold"/>
      <p:regular r:id="rId18"/>
    </p:embeddedFont>
    <p:embeddedFont>
      <p:font typeface="PT Sans"/>
      <p:regular r:id="rId19"/>
    </p:embeddedFont>
    <p:embeddedFont>
      <p:font typeface="PT Sans"/>
      <p:regular r:id="rId20"/>
    </p:embeddedFont>
    <p:embeddedFont>
      <p:font typeface="PT Sans"/>
      <p:regular r:id="rId21"/>
    </p:embeddedFont>
    <p:embeddedFont>
      <p:font typeface="PT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99204" y="2401967"/>
            <a:ext cx="6716673" cy="3425547"/>
          </a:xfrm>
          <a:prstGeom prst="rect">
            <a:avLst/>
          </a:prstGeom>
        </p:spPr>
      </p:pic>
      <p:sp>
        <p:nvSpPr>
          <p:cNvPr id="4" name="Text 0"/>
          <p:cNvSpPr/>
          <p:nvPr/>
        </p:nvSpPr>
        <p:spPr>
          <a:xfrm>
            <a:off x="8152924" y="1985962"/>
            <a:ext cx="56397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Welcome to JobFinder!</a:t>
            </a:r>
            <a:endParaRPr lang="en-US" sz="4400" dirty="0"/>
          </a:p>
        </p:txBody>
      </p:sp>
      <p:sp>
        <p:nvSpPr>
          <p:cNvPr id="5" name="Text 1"/>
          <p:cNvSpPr/>
          <p:nvPr/>
        </p:nvSpPr>
        <p:spPr>
          <a:xfrm>
            <a:off x="8152924" y="3752969"/>
            <a:ext cx="5639753" cy="306229"/>
          </a:xfrm>
          <a:prstGeom prst="rect">
            <a:avLst/>
          </a:prstGeom>
          <a:noFill/>
          <a:ln/>
        </p:spPr>
        <p:txBody>
          <a:bodyPr wrap="none" lIns="0" tIns="0" rIns="0" bIns="0" rtlCol="0" anchor="t"/>
          <a:lstStyle/>
          <a:p>
            <a:pPr indent="0" marL="0">
              <a:lnSpc>
                <a:spcPts val="2400"/>
              </a:lnSpc>
              <a:buNone/>
            </a:pPr>
            <a:r>
              <a:rPr lang="en-US" sz="1500" dirty="0">
                <a:solidFill>
                  <a:srgbClr val="CCCCCC"/>
                </a:solidFill>
                <a:latin typeface="PT Sans" pitchFamily="34" charset="0"/>
                <a:ea typeface="PT Sans" pitchFamily="34" charset="-122"/>
                <a:cs typeface="PT Sans" pitchFamily="34" charset="-120"/>
              </a:rPr>
              <a:t>Your pathway to successful placements</a:t>
            </a:r>
            <a:endParaRPr lang="en-US" sz="1500" dirty="0"/>
          </a:p>
        </p:txBody>
      </p:sp>
      <p:sp>
        <p:nvSpPr>
          <p:cNvPr id="6" name="Text 2"/>
          <p:cNvSpPr/>
          <p:nvPr/>
        </p:nvSpPr>
        <p:spPr>
          <a:xfrm>
            <a:off x="8152924" y="4328398"/>
            <a:ext cx="5639753"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Our system provides personalized recommendations to help job seekers find the best opportunities that match their sills and aspirations, and assists recruiters in discovering talented candidates perfectly suited for their vacancies.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99492" y="549593"/>
            <a:ext cx="13231416" cy="7012543"/>
          </a:xfrm>
          <a:prstGeom prst="rect">
            <a:avLst/>
          </a:prstGeom>
        </p:spPr>
      </p:pic>
      <p:sp>
        <p:nvSpPr>
          <p:cNvPr id="3" name="Text 0"/>
          <p:cNvSpPr/>
          <p:nvPr/>
        </p:nvSpPr>
        <p:spPr>
          <a:xfrm>
            <a:off x="699492" y="7861816"/>
            <a:ext cx="4702612" cy="587812"/>
          </a:xfrm>
          <a:prstGeom prst="rect">
            <a:avLst/>
          </a:prstGeom>
          <a:noFill/>
          <a:ln/>
        </p:spPr>
        <p:txBody>
          <a:bodyPr wrap="none" lIns="0" tIns="0" rIns="0" bIns="0" rtlCol="0" anchor="t"/>
          <a:lstStyle/>
          <a:p>
            <a:pPr indent="0" marL="0">
              <a:lnSpc>
                <a:spcPts val="4600"/>
              </a:lnSpc>
              <a:buNone/>
            </a:pPr>
            <a:endParaRPr lang="en-US" sz="3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630448"/>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User Features</a:t>
            </a:r>
            <a:endParaRPr lang="en-US" sz="4400" dirty="0"/>
          </a:p>
        </p:txBody>
      </p:sp>
      <p:sp>
        <p:nvSpPr>
          <p:cNvPr id="3" name="Shape 1"/>
          <p:cNvSpPr/>
          <p:nvPr/>
        </p:nvSpPr>
        <p:spPr>
          <a:xfrm>
            <a:off x="837724" y="3813215"/>
            <a:ext cx="6357818" cy="1785938"/>
          </a:xfrm>
          <a:prstGeom prst="roundRect">
            <a:avLst>
              <a:gd name="adj" fmla="val 20105"/>
            </a:avLst>
          </a:prstGeom>
          <a:solidFill>
            <a:srgbClr val="00002E"/>
          </a:solidFill>
          <a:ln w="22860">
            <a:solidFill>
              <a:srgbClr val="F2B42D"/>
            </a:solidFill>
            <a:prstDash val="solid"/>
          </a:ln>
        </p:spPr>
      </p:sp>
      <p:sp>
        <p:nvSpPr>
          <p:cNvPr id="4" name="Text 2"/>
          <p:cNvSpPr/>
          <p:nvPr/>
        </p:nvSpPr>
        <p:spPr>
          <a:xfrm>
            <a:off x="1099899" y="407539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Sign Up &amp; Log In</a:t>
            </a:r>
            <a:endParaRPr lang="en-US" sz="2200" dirty="0"/>
          </a:p>
        </p:txBody>
      </p:sp>
      <p:sp>
        <p:nvSpPr>
          <p:cNvPr id="5" name="Text 3"/>
          <p:cNvSpPr/>
          <p:nvPr/>
        </p:nvSpPr>
        <p:spPr>
          <a:xfrm>
            <a:off x="1099899" y="4570928"/>
            <a:ext cx="5833467"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Create an account, provide information, and securely log in.</a:t>
            </a:r>
            <a:endParaRPr lang="en-US" sz="1850" dirty="0"/>
          </a:p>
        </p:txBody>
      </p:sp>
      <p:sp>
        <p:nvSpPr>
          <p:cNvPr id="6" name="Shape 4"/>
          <p:cNvSpPr/>
          <p:nvPr/>
        </p:nvSpPr>
        <p:spPr>
          <a:xfrm>
            <a:off x="7434858" y="3813215"/>
            <a:ext cx="6357818" cy="1785938"/>
          </a:xfrm>
          <a:prstGeom prst="roundRect">
            <a:avLst>
              <a:gd name="adj" fmla="val 20105"/>
            </a:avLst>
          </a:prstGeom>
          <a:solidFill>
            <a:srgbClr val="00002E"/>
          </a:solidFill>
          <a:ln w="22860">
            <a:solidFill>
              <a:srgbClr val="D7425E"/>
            </a:solidFill>
            <a:prstDash val="solid"/>
          </a:ln>
        </p:spPr>
      </p:sp>
      <p:sp>
        <p:nvSpPr>
          <p:cNvPr id="7" name="Text 5"/>
          <p:cNvSpPr/>
          <p:nvPr/>
        </p:nvSpPr>
        <p:spPr>
          <a:xfrm>
            <a:off x="7697033" y="4075390"/>
            <a:ext cx="2870121"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Job Recommendations</a:t>
            </a:r>
            <a:endParaRPr lang="en-US" sz="2200" dirty="0"/>
          </a:p>
        </p:txBody>
      </p:sp>
      <p:sp>
        <p:nvSpPr>
          <p:cNvPr id="8" name="Text 6"/>
          <p:cNvSpPr/>
          <p:nvPr/>
        </p:nvSpPr>
        <p:spPr>
          <a:xfrm>
            <a:off x="7697033" y="4570928"/>
            <a:ext cx="5833467"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Receive personalized job recommendations based on skills and experience.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060847"/>
            <a:ext cx="8523803" cy="5044916"/>
          </a:xfrm>
          <a:prstGeom prst="rect">
            <a:avLst/>
          </a:prstGeom>
        </p:spPr>
      </p:pic>
      <p:sp>
        <p:nvSpPr>
          <p:cNvPr id="3" name="Text 0"/>
          <p:cNvSpPr/>
          <p:nvPr/>
        </p:nvSpPr>
        <p:spPr>
          <a:xfrm>
            <a:off x="837724" y="6464737"/>
            <a:ext cx="5632490" cy="704017"/>
          </a:xfrm>
          <a:prstGeom prst="rect">
            <a:avLst/>
          </a:prstGeom>
          <a:noFill/>
          <a:ln/>
        </p:spPr>
        <p:txBody>
          <a:bodyPr wrap="none" lIns="0" tIns="0" rIns="0" bIns="0" rtlCol="0" anchor="t"/>
          <a:lstStyle/>
          <a:p>
            <a:pPr indent="0" marL="0">
              <a:lnSpc>
                <a:spcPts val="5500"/>
              </a:lnSpc>
              <a:buNone/>
            </a:pPr>
            <a:endParaRPr lang="en-US"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720090"/>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Recruiter Features</a:t>
            </a:r>
            <a:endParaRPr lang="en-US" sz="4400" dirty="0"/>
          </a:p>
        </p:txBody>
      </p:sp>
      <p:sp>
        <p:nvSpPr>
          <p:cNvPr id="4" name="Shape 1"/>
          <p:cNvSpPr/>
          <p:nvPr/>
        </p:nvSpPr>
        <p:spPr>
          <a:xfrm>
            <a:off x="6324124" y="1783080"/>
            <a:ext cx="3614618" cy="3318034"/>
          </a:xfrm>
          <a:prstGeom prst="roundRect">
            <a:avLst>
              <a:gd name="adj" fmla="val 10822"/>
            </a:avLst>
          </a:prstGeom>
          <a:solidFill>
            <a:srgbClr val="00002E"/>
          </a:solidFill>
          <a:ln w="22860">
            <a:solidFill>
              <a:srgbClr val="F2B42D"/>
            </a:solidFill>
            <a:prstDash val="solid"/>
          </a:ln>
        </p:spPr>
      </p:sp>
      <p:sp>
        <p:nvSpPr>
          <p:cNvPr id="5" name="Text 2"/>
          <p:cNvSpPr/>
          <p:nvPr/>
        </p:nvSpPr>
        <p:spPr>
          <a:xfrm>
            <a:off x="6586299" y="204525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Log In</a:t>
            </a:r>
            <a:endParaRPr lang="en-US" sz="2200" dirty="0"/>
          </a:p>
        </p:txBody>
      </p:sp>
      <p:sp>
        <p:nvSpPr>
          <p:cNvPr id="6" name="Text 3"/>
          <p:cNvSpPr/>
          <p:nvPr/>
        </p:nvSpPr>
        <p:spPr>
          <a:xfrm>
            <a:off x="6586299" y="2540794"/>
            <a:ext cx="3090267"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Recruiters access their dedicated dashboard by logging in, allowing them to manage their job postings and view candidate recommendations.</a:t>
            </a:r>
            <a:endParaRPr lang="en-US" sz="1850" dirty="0"/>
          </a:p>
        </p:txBody>
      </p:sp>
      <p:sp>
        <p:nvSpPr>
          <p:cNvPr id="7" name="Shape 4"/>
          <p:cNvSpPr/>
          <p:nvPr/>
        </p:nvSpPr>
        <p:spPr>
          <a:xfrm>
            <a:off x="10178058" y="1783080"/>
            <a:ext cx="3614618" cy="3318034"/>
          </a:xfrm>
          <a:prstGeom prst="roundRect">
            <a:avLst>
              <a:gd name="adj" fmla="val 10822"/>
            </a:avLst>
          </a:prstGeom>
          <a:solidFill>
            <a:srgbClr val="00002E"/>
          </a:solidFill>
          <a:ln w="22860">
            <a:solidFill>
              <a:srgbClr val="D7425E"/>
            </a:solidFill>
            <a:prstDash val="solid"/>
          </a:ln>
        </p:spPr>
      </p:sp>
      <p:sp>
        <p:nvSpPr>
          <p:cNvPr id="8" name="Text 5"/>
          <p:cNvSpPr/>
          <p:nvPr/>
        </p:nvSpPr>
        <p:spPr>
          <a:xfrm>
            <a:off x="10440233" y="204525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Job Listings</a:t>
            </a:r>
            <a:endParaRPr lang="en-US" sz="2200" dirty="0"/>
          </a:p>
        </p:txBody>
      </p:sp>
      <p:sp>
        <p:nvSpPr>
          <p:cNvPr id="9" name="Text 6"/>
          <p:cNvSpPr/>
          <p:nvPr/>
        </p:nvSpPr>
        <p:spPr>
          <a:xfrm>
            <a:off x="10440233" y="2540794"/>
            <a:ext cx="3090267"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Recruiters can easily manage their job postings, ensuring a streamlined experience for attracting the right talent.</a:t>
            </a:r>
            <a:endParaRPr lang="en-US" sz="1850" dirty="0"/>
          </a:p>
        </p:txBody>
      </p:sp>
      <p:sp>
        <p:nvSpPr>
          <p:cNvPr id="10" name="Shape 7"/>
          <p:cNvSpPr/>
          <p:nvPr/>
        </p:nvSpPr>
        <p:spPr>
          <a:xfrm>
            <a:off x="6324124" y="5340429"/>
            <a:ext cx="7468553" cy="2168962"/>
          </a:xfrm>
          <a:prstGeom prst="roundRect">
            <a:avLst>
              <a:gd name="adj" fmla="val 16555"/>
            </a:avLst>
          </a:prstGeom>
          <a:solidFill>
            <a:srgbClr val="00002E"/>
          </a:solidFill>
          <a:ln w="22860">
            <a:solidFill>
              <a:srgbClr val="DD785E"/>
            </a:solidFill>
            <a:prstDash val="solid"/>
          </a:ln>
        </p:spPr>
      </p:sp>
      <p:sp>
        <p:nvSpPr>
          <p:cNvPr id="11" name="Text 8"/>
          <p:cNvSpPr/>
          <p:nvPr/>
        </p:nvSpPr>
        <p:spPr>
          <a:xfrm>
            <a:off x="6586299" y="5602605"/>
            <a:ext cx="3753088"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Candidate Recommendations</a:t>
            </a:r>
            <a:endParaRPr lang="en-US" sz="2200" dirty="0"/>
          </a:p>
        </p:txBody>
      </p:sp>
      <p:sp>
        <p:nvSpPr>
          <p:cNvPr id="12" name="Text 9"/>
          <p:cNvSpPr/>
          <p:nvPr/>
        </p:nvSpPr>
        <p:spPr>
          <a:xfrm>
            <a:off x="6586299" y="6098143"/>
            <a:ext cx="6944201"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The system provides recruiters with a curated list of candidates best suited for their specific job postings, based on their skills, experience, and career goals.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67295" y="931545"/>
            <a:ext cx="4951690" cy="6366510"/>
          </a:xfrm>
          <a:prstGeom prst="rect">
            <a:avLst/>
          </a:prstGeom>
        </p:spPr>
      </p:pic>
      <p:sp>
        <p:nvSpPr>
          <p:cNvPr id="4" name="Text 0"/>
          <p:cNvSpPr/>
          <p:nvPr/>
        </p:nvSpPr>
        <p:spPr>
          <a:xfrm>
            <a:off x="6235065" y="758190"/>
            <a:ext cx="5410795" cy="629245"/>
          </a:xfrm>
          <a:prstGeom prst="rect">
            <a:avLst/>
          </a:prstGeom>
          <a:noFill/>
          <a:ln/>
        </p:spPr>
        <p:txBody>
          <a:bodyPr wrap="none" lIns="0" tIns="0" rIns="0" bIns="0" rtlCol="0" anchor="t"/>
          <a:lstStyle/>
          <a:p>
            <a:pPr indent="0" marL="0">
              <a:lnSpc>
                <a:spcPts val="4950"/>
              </a:lnSpc>
              <a:buNone/>
            </a:pPr>
            <a:r>
              <a:rPr lang="en-US" sz="3950" dirty="0">
                <a:solidFill>
                  <a:srgbClr val="FFFFFF"/>
                </a:solidFill>
                <a:latin typeface="Nunito Semi Bold" pitchFamily="34" charset="0"/>
                <a:ea typeface="Nunito Semi Bold" pitchFamily="34" charset="-122"/>
                <a:cs typeface="Nunito Semi Bold" pitchFamily="34" charset="-120"/>
              </a:rPr>
              <a:t>Software Requirements</a:t>
            </a:r>
            <a:endParaRPr lang="en-US" sz="3950" dirty="0"/>
          </a:p>
        </p:txBody>
      </p:sp>
      <p:pic>
        <p:nvPicPr>
          <p:cNvPr id="5" name="Image 2" descr="preencoded.png">    </p:cNvPr>
          <p:cNvPicPr>
            <a:picLocks noChangeAspect="1"/>
          </p:cNvPicPr>
          <p:nvPr/>
        </p:nvPicPr>
        <p:blipFill>
          <a:blip r:embed="rId3"/>
          <a:stretch>
            <a:fillRect/>
          </a:stretch>
        </p:blipFill>
        <p:spPr>
          <a:xfrm>
            <a:off x="6235065" y="1708309"/>
            <a:ext cx="534710" cy="534710"/>
          </a:xfrm>
          <a:prstGeom prst="rect">
            <a:avLst/>
          </a:prstGeom>
        </p:spPr>
      </p:pic>
      <p:sp>
        <p:nvSpPr>
          <p:cNvPr id="6" name="Text 1"/>
          <p:cNvSpPr/>
          <p:nvPr/>
        </p:nvSpPr>
        <p:spPr>
          <a:xfrm>
            <a:off x="6235065" y="2456855"/>
            <a:ext cx="2516624" cy="31456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Frontend</a:t>
            </a:r>
            <a:endParaRPr lang="en-US" sz="1950" dirty="0"/>
          </a:p>
        </p:txBody>
      </p:sp>
      <p:sp>
        <p:nvSpPr>
          <p:cNvPr id="7" name="Text 2"/>
          <p:cNvSpPr/>
          <p:nvPr/>
        </p:nvSpPr>
        <p:spPr>
          <a:xfrm>
            <a:off x="6235065" y="2899767"/>
            <a:ext cx="3662839" cy="1026914"/>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HTML, CSS, and JavaScript are used to create the user interface and provide a seamless user experience.</a:t>
            </a:r>
            <a:endParaRPr lang="en-US" sz="1650" dirty="0"/>
          </a:p>
        </p:txBody>
      </p:sp>
      <p:pic>
        <p:nvPicPr>
          <p:cNvPr id="8" name="Image 3" descr="preencoded.png">    </p:cNvPr>
          <p:cNvPicPr>
            <a:picLocks noChangeAspect="1"/>
          </p:cNvPicPr>
          <p:nvPr/>
        </p:nvPicPr>
        <p:blipFill>
          <a:blip r:embed="rId4"/>
          <a:stretch>
            <a:fillRect/>
          </a:stretch>
        </p:blipFill>
        <p:spPr>
          <a:xfrm>
            <a:off x="10218777" y="1708309"/>
            <a:ext cx="534710" cy="534710"/>
          </a:xfrm>
          <a:prstGeom prst="rect">
            <a:avLst/>
          </a:prstGeom>
        </p:spPr>
      </p:pic>
      <p:sp>
        <p:nvSpPr>
          <p:cNvPr id="9" name="Text 3"/>
          <p:cNvSpPr/>
          <p:nvPr/>
        </p:nvSpPr>
        <p:spPr>
          <a:xfrm>
            <a:off x="10218777" y="2456855"/>
            <a:ext cx="2516624" cy="31456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Backend</a:t>
            </a:r>
            <a:endParaRPr lang="en-US" sz="1950" dirty="0"/>
          </a:p>
        </p:txBody>
      </p:sp>
      <p:sp>
        <p:nvSpPr>
          <p:cNvPr id="10" name="Text 4"/>
          <p:cNvSpPr/>
          <p:nvPr/>
        </p:nvSpPr>
        <p:spPr>
          <a:xfrm>
            <a:off x="10218777" y="2899767"/>
            <a:ext cx="3662958" cy="1026914"/>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Python with the Flask framework powers the application's logic, handling user interactions and data processing.</a:t>
            </a:r>
            <a:endParaRPr lang="en-US" sz="1650" dirty="0"/>
          </a:p>
        </p:txBody>
      </p:sp>
      <p:pic>
        <p:nvPicPr>
          <p:cNvPr id="11" name="Image 4" descr="preencoded.png">    </p:cNvPr>
          <p:cNvPicPr>
            <a:picLocks noChangeAspect="1"/>
          </p:cNvPicPr>
          <p:nvPr/>
        </p:nvPicPr>
        <p:blipFill>
          <a:blip r:embed="rId5"/>
          <a:stretch>
            <a:fillRect/>
          </a:stretch>
        </p:blipFill>
        <p:spPr>
          <a:xfrm>
            <a:off x="6235065" y="4568428"/>
            <a:ext cx="534710" cy="534710"/>
          </a:xfrm>
          <a:prstGeom prst="rect">
            <a:avLst/>
          </a:prstGeom>
        </p:spPr>
      </p:pic>
      <p:sp>
        <p:nvSpPr>
          <p:cNvPr id="12" name="Text 5"/>
          <p:cNvSpPr/>
          <p:nvPr/>
        </p:nvSpPr>
        <p:spPr>
          <a:xfrm>
            <a:off x="6235065" y="5316974"/>
            <a:ext cx="2516624" cy="31456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Database</a:t>
            </a:r>
            <a:endParaRPr lang="en-US" sz="1950" dirty="0"/>
          </a:p>
        </p:txBody>
      </p:sp>
      <p:sp>
        <p:nvSpPr>
          <p:cNvPr id="13" name="Text 6"/>
          <p:cNvSpPr/>
          <p:nvPr/>
        </p:nvSpPr>
        <p:spPr>
          <a:xfrm>
            <a:off x="6235065" y="5759887"/>
            <a:ext cx="3662839" cy="1369219"/>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PostgreSQL serves as the robust database system to store and manage user information, job data, and other critical information.</a:t>
            </a:r>
            <a:endParaRPr lang="en-US" sz="1650" dirty="0"/>
          </a:p>
        </p:txBody>
      </p:sp>
      <p:pic>
        <p:nvPicPr>
          <p:cNvPr id="14" name="Image 5" descr="preencoded.png">    </p:cNvPr>
          <p:cNvPicPr>
            <a:picLocks noChangeAspect="1"/>
          </p:cNvPicPr>
          <p:nvPr/>
        </p:nvPicPr>
        <p:blipFill>
          <a:blip r:embed="rId6"/>
          <a:stretch>
            <a:fillRect/>
          </a:stretch>
        </p:blipFill>
        <p:spPr>
          <a:xfrm>
            <a:off x="10218777" y="4568428"/>
            <a:ext cx="534710" cy="534710"/>
          </a:xfrm>
          <a:prstGeom prst="rect">
            <a:avLst/>
          </a:prstGeom>
        </p:spPr>
      </p:pic>
      <p:sp>
        <p:nvSpPr>
          <p:cNvPr id="15" name="Text 7"/>
          <p:cNvSpPr/>
          <p:nvPr/>
        </p:nvSpPr>
        <p:spPr>
          <a:xfrm>
            <a:off x="10218777" y="5316974"/>
            <a:ext cx="2516624" cy="31456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Data Science</a:t>
            </a:r>
            <a:endParaRPr lang="en-US" sz="1950" dirty="0"/>
          </a:p>
        </p:txBody>
      </p:sp>
      <p:sp>
        <p:nvSpPr>
          <p:cNvPr id="16" name="Text 8"/>
          <p:cNvSpPr/>
          <p:nvPr/>
        </p:nvSpPr>
        <p:spPr>
          <a:xfrm>
            <a:off x="10218777" y="5759887"/>
            <a:ext cx="3662958" cy="1711523"/>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Python libraries like Pandas, NumPy, and Scikit-learn enable the development of the recommendation algorithm, ensuring highly relevant and personalized job matches.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1024" y="448866"/>
            <a:ext cx="3838932" cy="479822"/>
          </a:xfrm>
          <a:prstGeom prst="rect">
            <a:avLst/>
          </a:prstGeom>
          <a:noFill/>
          <a:ln/>
        </p:spPr>
        <p:txBody>
          <a:bodyPr wrap="none" lIns="0" tIns="0" rIns="0" bIns="0" rtlCol="0" anchor="t"/>
          <a:lstStyle/>
          <a:p>
            <a:pPr indent="0" marL="0">
              <a:lnSpc>
                <a:spcPts val="3750"/>
              </a:lnSpc>
              <a:buNone/>
            </a:pPr>
            <a:r>
              <a:rPr lang="en-US" sz="3000" dirty="0">
                <a:solidFill>
                  <a:srgbClr val="FFFFFF"/>
                </a:solidFill>
                <a:latin typeface="Nunito Semi Bold" pitchFamily="34" charset="0"/>
                <a:ea typeface="Nunito Semi Bold" pitchFamily="34" charset="-122"/>
                <a:cs typeface="Nunito Semi Bold" pitchFamily="34" charset="-120"/>
              </a:rPr>
              <a:t>Project Files</a:t>
            </a:r>
            <a:endParaRPr lang="en-US" sz="3000" dirty="0"/>
          </a:p>
        </p:txBody>
      </p:sp>
      <p:pic>
        <p:nvPicPr>
          <p:cNvPr id="3" name="Image 0" descr="preencoded.png">    </p:cNvPr>
          <p:cNvPicPr>
            <a:picLocks noChangeAspect="1"/>
          </p:cNvPicPr>
          <p:nvPr/>
        </p:nvPicPr>
        <p:blipFill>
          <a:blip r:embed="rId1"/>
          <a:stretch>
            <a:fillRect/>
          </a:stretch>
        </p:blipFill>
        <p:spPr>
          <a:xfrm>
            <a:off x="571024" y="1254919"/>
            <a:ext cx="815697" cy="1305163"/>
          </a:xfrm>
          <a:prstGeom prst="rect">
            <a:avLst/>
          </a:prstGeom>
        </p:spPr>
      </p:pic>
      <p:sp>
        <p:nvSpPr>
          <p:cNvPr id="4" name="Text 1"/>
          <p:cNvSpPr/>
          <p:nvPr/>
        </p:nvSpPr>
        <p:spPr>
          <a:xfrm>
            <a:off x="1631394" y="1418034"/>
            <a:ext cx="1919407" cy="239911"/>
          </a:xfrm>
          <a:prstGeom prst="rect">
            <a:avLst/>
          </a:prstGeom>
          <a:noFill/>
          <a:ln/>
        </p:spPr>
        <p:txBody>
          <a:bodyPr wrap="none" lIns="0" tIns="0" rIns="0" bIns="0" rtlCol="0" anchor="t"/>
          <a:lstStyle/>
          <a:p>
            <a:pPr algn="l"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app.py</a:t>
            </a:r>
            <a:endParaRPr lang="en-US" sz="1500" dirty="0"/>
          </a:p>
        </p:txBody>
      </p:sp>
      <p:sp>
        <p:nvSpPr>
          <p:cNvPr id="5" name="Text 2"/>
          <p:cNvSpPr/>
          <p:nvPr/>
        </p:nvSpPr>
        <p:spPr>
          <a:xfrm>
            <a:off x="1631394" y="1755815"/>
            <a:ext cx="12427982" cy="260985"/>
          </a:xfrm>
          <a:prstGeom prst="rect">
            <a:avLst/>
          </a:prstGeom>
          <a:noFill/>
          <a:ln/>
        </p:spPr>
        <p:txBody>
          <a:bodyPr wrap="none" lIns="0" tIns="0" rIns="0" bIns="0" rtlCol="0" anchor="t"/>
          <a:lstStyle/>
          <a:p>
            <a:pPr algn="l" indent="0" marL="0">
              <a:lnSpc>
                <a:spcPts val="2050"/>
              </a:lnSpc>
              <a:buNone/>
            </a:pPr>
            <a:r>
              <a:rPr lang="en-US" sz="1250" dirty="0">
                <a:solidFill>
                  <a:srgbClr val="CCCCCC"/>
                </a:solidFill>
                <a:latin typeface="PT Sans" pitchFamily="34" charset="0"/>
                <a:ea typeface="PT Sans" pitchFamily="34" charset="-122"/>
                <a:cs typeface="PT Sans" pitchFamily="34" charset="-120"/>
              </a:rPr>
              <a:t>The main Flask application code. </a:t>
            </a:r>
            <a:endParaRPr lang="en-US" sz="1250" dirty="0"/>
          </a:p>
        </p:txBody>
      </p:sp>
      <p:pic>
        <p:nvPicPr>
          <p:cNvPr id="6" name="Image 1" descr="preencoded.png">    </p:cNvPr>
          <p:cNvPicPr>
            <a:picLocks noChangeAspect="1"/>
          </p:cNvPicPr>
          <p:nvPr/>
        </p:nvPicPr>
        <p:blipFill>
          <a:blip r:embed="rId2"/>
          <a:stretch>
            <a:fillRect/>
          </a:stretch>
        </p:blipFill>
        <p:spPr>
          <a:xfrm>
            <a:off x="571024" y="2560082"/>
            <a:ext cx="815697" cy="1305163"/>
          </a:xfrm>
          <a:prstGeom prst="rect">
            <a:avLst/>
          </a:prstGeom>
        </p:spPr>
      </p:pic>
      <p:sp>
        <p:nvSpPr>
          <p:cNvPr id="7" name="Text 3"/>
          <p:cNvSpPr/>
          <p:nvPr/>
        </p:nvSpPr>
        <p:spPr>
          <a:xfrm>
            <a:off x="1631394" y="2723198"/>
            <a:ext cx="1919407" cy="239911"/>
          </a:xfrm>
          <a:prstGeom prst="rect">
            <a:avLst/>
          </a:prstGeom>
          <a:noFill/>
          <a:ln/>
        </p:spPr>
        <p:txBody>
          <a:bodyPr wrap="none" lIns="0" tIns="0" rIns="0" bIns="0" rtlCol="0" anchor="t"/>
          <a:lstStyle/>
          <a:p>
            <a:pPr algn="l"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jobs.py</a:t>
            </a:r>
            <a:endParaRPr lang="en-US" sz="1500" dirty="0"/>
          </a:p>
        </p:txBody>
      </p:sp>
      <p:sp>
        <p:nvSpPr>
          <p:cNvPr id="8" name="Text 4"/>
          <p:cNvSpPr/>
          <p:nvPr/>
        </p:nvSpPr>
        <p:spPr>
          <a:xfrm>
            <a:off x="1631394" y="3060978"/>
            <a:ext cx="12427982" cy="260985"/>
          </a:xfrm>
          <a:prstGeom prst="rect">
            <a:avLst/>
          </a:prstGeom>
          <a:noFill/>
          <a:ln/>
        </p:spPr>
        <p:txBody>
          <a:bodyPr wrap="none" lIns="0" tIns="0" rIns="0" bIns="0" rtlCol="0" anchor="t"/>
          <a:lstStyle/>
          <a:p>
            <a:pPr algn="l" indent="0" marL="0">
              <a:lnSpc>
                <a:spcPts val="2050"/>
              </a:lnSpc>
              <a:buNone/>
            </a:pPr>
            <a:r>
              <a:rPr lang="en-US" sz="1250" dirty="0">
                <a:solidFill>
                  <a:srgbClr val="CCCCCC"/>
                </a:solidFill>
                <a:latin typeface="PT Sans" pitchFamily="34" charset="0"/>
                <a:ea typeface="PT Sans" pitchFamily="34" charset="-122"/>
                <a:cs typeface="PT Sans" pitchFamily="34" charset="-120"/>
              </a:rPr>
              <a:t>The Python code containing the job recommendation logic.</a:t>
            </a:r>
            <a:endParaRPr lang="en-US" sz="1250" dirty="0"/>
          </a:p>
        </p:txBody>
      </p:sp>
      <p:pic>
        <p:nvPicPr>
          <p:cNvPr id="9" name="Image 2" descr="preencoded.png">    </p:cNvPr>
          <p:cNvPicPr>
            <a:picLocks noChangeAspect="1"/>
          </p:cNvPicPr>
          <p:nvPr/>
        </p:nvPicPr>
        <p:blipFill>
          <a:blip r:embed="rId3"/>
          <a:stretch>
            <a:fillRect/>
          </a:stretch>
        </p:blipFill>
        <p:spPr>
          <a:xfrm>
            <a:off x="571024" y="3865245"/>
            <a:ext cx="815697" cy="1305163"/>
          </a:xfrm>
          <a:prstGeom prst="rect">
            <a:avLst/>
          </a:prstGeom>
        </p:spPr>
      </p:pic>
      <p:sp>
        <p:nvSpPr>
          <p:cNvPr id="10" name="Text 5"/>
          <p:cNvSpPr/>
          <p:nvPr/>
        </p:nvSpPr>
        <p:spPr>
          <a:xfrm>
            <a:off x="1631394" y="4028361"/>
            <a:ext cx="1919407" cy="239911"/>
          </a:xfrm>
          <a:prstGeom prst="rect">
            <a:avLst/>
          </a:prstGeom>
          <a:noFill/>
          <a:ln/>
        </p:spPr>
        <p:txBody>
          <a:bodyPr wrap="none" lIns="0" tIns="0" rIns="0" bIns="0" rtlCol="0" anchor="t"/>
          <a:lstStyle/>
          <a:p>
            <a:pPr algn="l"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jobs_info.csv</a:t>
            </a:r>
            <a:endParaRPr lang="en-US" sz="1500" dirty="0"/>
          </a:p>
        </p:txBody>
      </p:sp>
      <p:sp>
        <p:nvSpPr>
          <p:cNvPr id="11" name="Text 6"/>
          <p:cNvSpPr/>
          <p:nvPr/>
        </p:nvSpPr>
        <p:spPr>
          <a:xfrm>
            <a:off x="1631394" y="4366141"/>
            <a:ext cx="12427982" cy="260985"/>
          </a:xfrm>
          <a:prstGeom prst="rect">
            <a:avLst/>
          </a:prstGeom>
          <a:noFill/>
          <a:ln/>
        </p:spPr>
        <p:txBody>
          <a:bodyPr wrap="none" lIns="0" tIns="0" rIns="0" bIns="0" rtlCol="0" anchor="t"/>
          <a:lstStyle/>
          <a:p>
            <a:pPr algn="l" indent="0" marL="0">
              <a:lnSpc>
                <a:spcPts val="2050"/>
              </a:lnSpc>
              <a:buNone/>
            </a:pPr>
            <a:r>
              <a:rPr lang="en-US" sz="1250" dirty="0">
                <a:solidFill>
                  <a:srgbClr val="CCCCCC"/>
                </a:solidFill>
                <a:latin typeface="PT Sans" pitchFamily="34" charset="0"/>
                <a:ea typeface="PT Sans" pitchFamily="34" charset="-122"/>
                <a:cs typeface="PT Sans" pitchFamily="34" charset="-120"/>
              </a:rPr>
              <a:t>The CSV file containing the job data including job ID, company ID, - job salary, job experience, key skills, role category, functional area, industry, and job title. </a:t>
            </a:r>
            <a:endParaRPr lang="en-US" sz="1250" dirty="0"/>
          </a:p>
        </p:txBody>
      </p:sp>
      <p:pic>
        <p:nvPicPr>
          <p:cNvPr id="12" name="Image 3" descr="preencoded.png">    </p:cNvPr>
          <p:cNvPicPr>
            <a:picLocks noChangeAspect="1"/>
          </p:cNvPicPr>
          <p:nvPr/>
        </p:nvPicPr>
        <p:blipFill>
          <a:blip r:embed="rId4"/>
          <a:stretch>
            <a:fillRect/>
          </a:stretch>
        </p:blipFill>
        <p:spPr>
          <a:xfrm>
            <a:off x="571024" y="5170408"/>
            <a:ext cx="815697" cy="1305163"/>
          </a:xfrm>
          <a:prstGeom prst="rect">
            <a:avLst/>
          </a:prstGeom>
        </p:spPr>
      </p:pic>
      <p:sp>
        <p:nvSpPr>
          <p:cNvPr id="13" name="Text 7"/>
          <p:cNvSpPr/>
          <p:nvPr/>
        </p:nvSpPr>
        <p:spPr>
          <a:xfrm>
            <a:off x="1631394" y="5333524"/>
            <a:ext cx="1919407" cy="239911"/>
          </a:xfrm>
          <a:prstGeom prst="rect">
            <a:avLst/>
          </a:prstGeom>
          <a:noFill/>
          <a:ln/>
        </p:spPr>
        <p:txBody>
          <a:bodyPr wrap="none" lIns="0" tIns="0" rIns="0" bIns="0" rtlCol="0" anchor="t"/>
          <a:lstStyle/>
          <a:p>
            <a:pPr algn="l"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companies_table.txt</a:t>
            </a:r>
            <a:endParaRPr lang="en-US" sz="1500" dirty="0"/>
          </a:p>
        </p:txBody>
      </p:sp>
      <p:sp>
        <p:nvSpPr>
          <p:cNvPr id="14" name="Text 8"/>
          <p:cNvSpPr/>
          <p:nvPr/>
        </p:nvSpPr>
        <p:spPr>
          <a:xfrm>
            <a:off x="1631394" y="5671304"/>
            <a:ext cx="12427982" cy="260985"/>
          </a:xfrm>
          <a:prstGeom prst="rect">
            <a:avLst/>
          </a:prstGeom>
          <a:noFill/>
          <a:ln/>
        </p:spPr>
        <p:txBody>
          <a:bodyPr wrap="none" lIns="0" tIns="0" rIns="0" bIns="0" rtlCol="0" anchor="t"/>
          <a:lstStyle/>
          <a:p>
            <a:pPr algn="l" indent="0" marL="0">
              <a:lnSpc>
                <a:spcPts val="2050"/>
              </a:lnSpc>
              <a:buNone/>
            </a:pPr>
            <a:r>
              <a:rPr lang="en-US" sz="1250" dirty="0">
                <a:solidFill>
                  <a:srgbClr val="CCCCCC"/>
                </a:solidFill>
                <a:latin typeface="PT Sans" pitchFamily="34" charset="0"/>
                <a:ea typeface="PT Sans" pitchFamily="34" charset="-122"/>
                <a:cs typeface="PT Sans" pitchFamily="34" charset="-120"/>
              </a:rPr>
              <a:t>Contains the SQL statements to manually create the ‘companies’ table and insert 50 companies values including company_id, company_pwd, company and domain.</a:t>
            </a:r>
            <a:endParaRPr lang="en-US" sz="1250" dirty="0"/>
          </a:p>
        </p:txBody>
      </p:sp>
      <p:pic>
        <p:nvPicPr>
          <p:cNvPr id="15" name="Image 4" descr="preencoded.png">    </p:cNvPr>
          <p:cNvPicPr>
            <a:picLocks noChangeAspect="1"/>
          </p:cNvPicPr>
          <p:nvPr/>
        </p:nvPicPr>
        <p:blipFill>
          <a:blip r:embed="rId5"/>
          <a:stretch>
            <a:fillRect/>
          </a:stretch>
        </p:blipFill>
        <p:spPr>
          <a:xfrm>
            <a:off x="571024" y="6475571"/>
            <a:ext cx="815697" cy="1305163"/>
          </a:xfrm>
          <a:prstGeom prst="rect">
            <a:avLst/>
          </a:prstGeom>
        </p:spPr>
      </p:pic>
      <p:sp>
        <p:nvSpPr>
          <p:cNvPr id="16" name="Text 9"/>
          <p:cNvSpPr/>
          <p:nvPr/>
        </p:nvSpPr>
        <p:spPr>
          <a:xfrm>
            <a:off x="1631394" y="6638687"/>
            <a:ext cx="1919407" cy="239911"/>
          </a:xfrm>
          <a:prstGeom prst="rect">
            <a:avLst/>
          </a:prstGeom>
          <a:noFill/>
          <a:ln/>
        </p:spPr>
        <p:txBody>
          <a:bodyPr wrap="none" lIns="0" tIns="0" rIns="0" bIns="0" rtlCol="0" anchor="t"/>
          <a:lstStyle/>
          <a:p>
            <a:pPr algn="l"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templates</a:t>
            </a:r>
            <a:endParaRPr lang="en-US" sz="1500" dirty="0"/>
          </a:p>
        </p:txBody>
      </p:sp>
      <p:sp>
        <p:nvSpPr>
          <p:cNvPr id="17" name="Text 10"/>
          <p:cNvSpPr/>
          <p:nvPr/>
        </p:nvSpPr>
        <p:spPr>
          <a:xfrm>
            <a:off x="1631394" y="6976467"/>
            <a:ext cx="12427982" cy="260985"/>
          </a:xfrm>
          <a:prstGeom prst="rect">
            <a:avLst/>
          </a:prstGeom>
          <a:noFill/>
          <a:ln/>
        </p:spPr>
        <p:txBody>
          <a:bodyPr wrap="none" lIns="0" tIns="0" rIns="0" bIns="0" rtlCol="0" anchor="t"/>
          <a:lstStyle/>
          <a:p>
            <a:pPr algn="l" indent="0" marL="0">
              <a:lnSpc>
                <a:spcPts val="2050"/>
              </a:lnSpc>
              <a:buNone/>
            </a:pPr>
            <a:r>
              <a:rPr lang="en-US" sz="1250" dirty="0">
                <a:solidFill>
                  <a:srgbClr val="CCCCCC"/>
                </a:solidFill>
                <a:latin typeface="PT Sans" pitchFamily="34" charset="0"/>
                <a:ea typeface="PT Sans" pitchFamily="34" charset="-122"/>
                <a:cs typeface="PT Sans" pitchFamily="34" charset="-120"/>
              </a:rPr>
              <a:t>The directory containing the HTML templates.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2337316"/>
            <a:ext cx="5632490" cy="704017"/>
          </a:xfrm>
          <a:prstGeom prst="rect">
            <a:avLst/>
          </a:prstGeom>
          <a:noFill/>
          <a:ln/>
        </p:spPr>
        <p:txBody>
          <a:bodyPr wrap="none" lIns="0" tIns="0" rIns="0" bIns="0" rtlCol="0" anchor="t"/>
          <a:lstStyle/>
          <a:p>
            <a:pPr indent="0" marL="0">
              <a:lnSpc>
                <a:spcPts val="5500"/>
              </a:lnSpc>
              <a:buNone/>
            </a:pPr>
            <a:endParaRPr lang="en-US" sz="4400" dirty="0"/>
          </a:p>
        </p:txBody>
      </p:sp>
      <p:sp>
        <p:nvSpPr>
          <p:cNvPr id="3" name="Text 1"/>
          <p:cNvSpPr/>
          <p:nvPr/>
        </p:nvSpPr>
        <p:spPr>
          <a:xfrm>
            <a:off x="837724" y="3400306"/>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Team Members</a:t>
            </a:r>
            <a:endParaRPr lang="en-US" sz="4400" dirty="0"/>
          </a:p>
        </p:txBody>
      </p:sp>
      <p:sp>
        <p:nvSpPr>
          <p:cNvPr id="4" name="Text 2"/>
          <p:cNvSpPr/>
          <p:nvPr/>
        </p:nvSpPr>
        <p:spPr>
          <a:xfrm>
            <a:off x="837724" y="470261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Varshit Fauzdar</a:t>
            </a:r>
            <a:endParaRPr lang="en-US" sz="2200" dirty="0"/>
          </a:p>
        </p:txBody>
      </p:sp>
      <p:sp>
        <p:nvSpPr>
          <p:cNvPr id="5" name="Text 3"/>
          <p:cNvSpPr/>
          <p:nvPr/>
        </p:nvSpPr>
        <p:spPr>
          <a:xfrm>
            <a:off x="837724" y="5293876"/>
            <a:ext cx="3928586"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Enrollment Number: E23CSEU0754</a:t>
            </a:r>
            <a:endParaRPr lang="en-US" sz="1850" dirty="0"/>
          </a:p>
        </p:txBody>
      </p:sp>
      <p:sp>
        <p:nvSpPr>
          <p:cNvPr id="6" name="Text 4"/>
          <p:cNvSpPr/>
          <p:nvPr/>
        </p:nvSpPr>
        <p:spPr>
          <a:xfrm>
            <a:off x="5357813" y="470261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Chetna Singh</a:t>
            </a:r>
            <a:endParaRPr lang="en-US" sz="2200" dirty="0"/>
          </a:p>
        </p:txBody>
      </p:sp>
      <p:sp>
        <p:nvSpPr>
          <p:cNvPr id="7" name="Text 5"/>
          <p:cNvSpPr/>
          <p:nvPr/>
        </p:nvSpPr>
        <p:spPr>
          <a:xfrm>
            <a:off x="5357813" y="5293876"/>
            <a:ext cx="3928586"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Enrollment Number: E23CSEU0769</a:t>
            </a:r>
            <a:endParaRPr lang="en-US" sz="1850" dirty="0"/>
          </a:p>
        </p:txBody>
      </p:sp>
      <p:sp>
        <p:nvSpPr>
          <p:cNvPr id="8" name="Text 6"/>
          <p:cNvSpPr/>
          <p:nvPr/>
        </p:nvSpPr>
        <p:spPr>
          <a:xfrm>
            <a:off x="9877901" y="470261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Gargi Verma</a:t>
            </a:r>
            <a:endParaRPr lang="en-US" sz="2200" dirty="0"/>
          </a:p>
        </p:txBody>
      </p:sp>
      <p:sp>
        <p:nvSpPr>
          <p:cNvPr id="9" name="Text 7"/>
          <p:cNvSpPr/>
          <p:nvPr/>
        </p:nvSpPr>
        <p:spPr>
          <a:xfrm>
            <a:off x="9877901" y="5293876"/>
            <a:ext cx="3928586"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Enrollment Number: E23CSEU0772</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2024-11-17T12:39:57Z</dcterms:created>
  <dcterms:modified xsi:type="dcterms:W3CDTF">2024-11-17T12:39:57Z</dcterms:modified>
</cp:coreProperties>
</file>